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6" r:id="rId7"/>
    <p:sldId id="265" r:id="rId8"/>
    <p:sldId id="261" r:id="rId9"/>
    <p:sldId id="281" r:id="rId10"/>
    <p:sldId id="283" r:id="rId11"/>
    <p:sldId id="284" r:id="rId12"/>
    <p:sldId id="285" r:id="rId13"/>
    <p:sldId id="282" r:id="rId14"/>
    <p:sldId id="287" r:id="rId15"/>
    <p:sldId id="288" r:id="rId16"/>
    <p:sldId id="289" r:id="rId17"/>
    <p:sldId id="280" r:id="rId18"/>
    <p:sldId id="273" r:id="rId19"/>
    <p:sldId id="262" r:id="rId20"/>
    <p:sldId id="263" r:id="rId21"/>
    <p:sldId id="271" r:id="rId22"/>
    <p:sldId id="279" r:id="rId23"/>
    <p:sldId id="269" r:id="rId24"/>
    <p:sldId id="270" r:id="rId25"/>
    <p:sldId id="272" r:id="rId26"/>
    <p:sldId id="264" r:id="rId27"/>
    <p:sldId id="274" r:id="rId28"/>
    <p:sldId id="278" r:id="rId29"/>
    <p:sldId id="277" r:id="rId30"/>
    <p:sldId id="275" r:id="rId31"/>
    <p:sldId id="27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19"/>
    <p:restoredTop sz="83178"/>
  </p:normalViewPr>
  <p:slideViewPr>
    <p:cSldViewPr snapToGrid="0" snapToObjects="1">
      <p:cViewPr>
        <p:scale>
          <a:sx n="68" d="100"/>
          <a:sy n="68" d="100"/>
        </p:scale>
        <p:origin x="264" y="-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localhost/Users/dong/Dropbox/Notebook/Dissertation/Study%201/Data%20Analysis/information_collection/information%20collection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localhost/Users/dong/Dropbox/Notebook/Dissertation/Study%201/Data%20Analysis/survey/Post_surveySRA.xlsx" TargetMode="External"/><Relationship Id="rId4" Type="http://schemas.openxmlformats.org/officeDocument/2006/relationships/chartUserShapes" Target="../drawings/drawing1.xml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localhost/Users/dong/Dropbox/Notebook/Dissertation/Study%201/Data%20Analysis/Log_analysis/social_interaction/territoriality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Number of data objects</a:t>
            </a:r>
            <a:r>
              <a:rPr lang="en-US" baseline="0"/>
              <a:t> created by groups</a:t>
            </a: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Entities</c:v>
          </c:tx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77.0</c:v>
                </c:pt>
                <c:pt idx="1">
                  <c:v>78.0</c:v>
                </c:pt>
                <c:pt idx="2">
                  <c:v>79.0</c:v>
                </c:pt>
                <c:pt idx="3">
                  <c:v>80.0</c:v>
                </c:pt>
                <c:pt idx="4">
                  <c:v>81.0</c:v>
                </c:pt>
                <c:pt idx="5">
                  <c:v>82.0</c:v>
                </c:pt>
                <c:pt idx="6">
                  <c:v>83.0</c:v>
                </c:pt>
                <c:pt idx="7">
                  <c:v>84.0</c:v>
                </c:pt>
                <c:pt idx="8">
                  <c:v>85.0</c:v>
                </c:pt>
                <c:pt idx="9">
                  <c:v>86.0</c:v>
                </c:pt>
                <c:pt idx="10">
                  <c:v>87.0</c:v>
                </c:pt>
                <c:pt idx="11">
                  <c:v>88.0</c:v>
                </c:pt>
                <c:pt idx="12">
                  <c:v>89.0</c:v>
                </c:pt>
                <c:pt idx="13">
                  <c:v>90.0</c:v>
                </c:pt>
                <c:pt idx="14">
                  <c:v>92.0</c:v>
                </c:pt>
                <c:pt idx="15">
                  <c:v>101.0</c:v>
                </c:pt>
                <c:pt idx="16">
                  <c:v>104.0</c:v>
                </c:pt>
                <c:pt idx="17">
                  <c:v>106.0</c:v>
                </c:pt>
                <c:pt idx="18">
                  <c:v>107.0</c:v>
                </c:pt>
                <c:pt idx="19">
                  <c:v>108.0</c:v>
                </c:pt>
                <c:pt idx="20">
                  <c:v>109.0</c:v>
                </c:pt>
                <c:pt idx="21">
                  <c:v>110.0</c:v>
                </c:pt>
              </c:numCache>
            </c:numRef>
          </c:cat>
          <c:val>
            <c:numRef>
              <c:f>Sheet1!$B$2:$B$23</c:f>
              <c:numCache>
                <c:formatCode>General</c:formatCode>
                <c:ptCount val="22"/>
                <c:pt idx="0">
                  <c:v>88.0</c:v>
                </c:pt>
                <c:pt idx="1">
                  <c:v>43.0</c:v>
                </c:pt>
                <c:pt idx="2">
                  <c:v>101.0</c:v>
                </c:pt>
                <c:pt idx="3">
                  <c:v>45.0</c:v>
                </c:pt>
                <c:pt idx="4">
                  <c:v>101.0</c:v>
                </c:pt>
                <c:pt idx="5">
                  <c:v>54.0</c:v>
                </c:pt>
                <c:pt idx="6">
                  <c:v>54.0</c:v>
                </c:pt>
                <c:pt idx="7">
                  <c:v>66.0</c:v>
                </c:pt>
                <c:pt idx="8">
                  <c:v>58.0</c:v>
                </c:pt>
                <c:pt idx="9">
                  <c:v>42.0</c:v>
                </c:pt>
                <c:pt idx="10">
                  <c:v>128.0</c:v>
                </c:pt>
                <c:pt idx="11">
                  <c:v>93.0</c:v>
                </c:pt>
                <c:pt idx="12">
                  <c:v>79.0</c:v>
                </c:pt>
                <c:pt idx="13">
                  <c:v>75.0</c:v>
                </c:pt>
                <c:pt idx="14">
                  <c:v>94.0</c:v>
                </c:pt>
                <c:pt idx="15">
                  <c:v>76.0</c:v>
                </c:pt>
                <c:pt idx="16">
                  <c:v>103.0</c:v>
                </c:pt>
                <c:pt idx="17">
                  <c:v>103.0</c:v>
                </c:pt>
                <c:pt idx="18">
                  <c:v>70.0</c:v>
                </c:pt>
                <c:pt idx="19">
                  <c:v>223.0</c:v>
                </c:pt>
                <c:pt idx="20">
                  <c:v>75.0</c:v>
                </c:pt>
                <c:pt idx="21">
                  <c:v>34.0</c:v>
                </c:pt>
              </c:numCache>
            </c:numRef>
          </c:val>
        </c:ser>
        <c:ser>
          <c:idx val="4"/>
          <c:order val="1"/>
          <c:tx>
            <c:v>Relationships</c:v>
          </c:tx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77.0</c:v>
                </c:pt>
                <c:pt idx="1">
                  <c:v>78.0</c:v>
                </c:pt>
                <c:pt idx="2">
                  <c:v>79.0</c:v>
                </c:pt>
                <c:pt idx="3">
                  <c:v>80.0</c:v>
                </c:pt>
                <c:pt idx="4">
                  <c:v>81.0</c:v>
                </c:pt>
                <c:pt idx="5">
                  <c:v>82.0</c:v>
                </c:pt>
                <c:pt idx="6">
                  <c:v>83.0</c:v>
                </c:pt>
                <c:pt idx="7">
                  <c:v>84.0</c:v>
                </c:pt>
                <c:pt idx="8">
                  <c:v>85.0</c:v>
                </c:pt>
                <c:pt idx="9">
                  <c:v>86.0</c:v>
                </c:pt>
                <c:pt idx="10">
                  <c:v>87.0</c:v>
                </c:pt>
                <c:pt idx="11">
                  <c:v>88.0</c:v>
                </c:pt>
                <c:pt idx="12">
                  <c:v>89.0</c:v>
                </c:pt>
                <c:pt idx="13">
                  <c:v>90.0</c:v>
                </c:pt>
                <c:pt idx="14">
                  <c:v>92.0</c:v>
                </c:pt>
                <c:pt idx="15">
                  <c:v>101.0</c:v>
                </c:pt>
                <c:pt idx="16">
                  <c:v>104.0</c:v>
                </c:pt>
                <c:pt idx="17">
                  <c:v>106.0</c:v>
                </c:pt>
                <c:pt idx="18">
                  <c:v>107.0</c:v>
                </c:pt>
                <c:pt idx="19">
                  <c:v>108.0</c:v>
                </c:pt>
                <c:pt idx="20">
                  <c:v>109.0</c:v>
                </c:pt>
                <c:pt idx="21">
                  <c:v>110.0</c:v>
                </c:pt>
              </c:numCache>
            </c:numRef>
          </c:cat>
          <c:val>
            <c:numRef>
              <c:f>Sheet1!$E$2:$E$23</c:f>
              <c:numCache>
                <c:formatCode>General</c:formatCode>
                <c:ptCount val="22"/>
                <c:pt idx="0">
                  <c:v>140.0</c:v>
                </c:pt>
                <c:pt idx="1">
                  <c:v>17.0</c:v>
                </c:pt>
                <c:pt idx="2">
                  <c:v>84.0</c:v>
                </c:pt>
                <c:pt idx="3">
                  <c:v>30.0</c:v>
                </c:pt>
                <c:pt idx="4">
                  <c:v>46.0</c:v>
                </c:pt>
                <c:pt idx="5">
                  <c:v>46.0</c:v>
                </c:pt>
                <c:pt idx="6">
                  <c:v>36.0</c:v>
                </c:pt>
                <c:pt idx="7">
                  <c:v>91.0</c:v>
                </c:pt>
                <c:pt idx="8">
                  <c:v>35.0</c:v>
                </c:pt>
                <c:pt idx="9">
                  <c:v>33.0</c:v>
                </c:pt>
                <c:pt idx="10">
                  <c:v>81.0</c:v>
                </c:pt>
                <c:pt idx="11">
                  <c:v>114.0</c:v>
                </c:pt>
                <c:pt idx="12">
                  <c:v>61.0</c:v>
                </c:pt>
                <c:pt idx="13">
                  <c:v>53.0</c:v>
                </c:pt>
                <c:pt idx="14">
                  <c:v>106.0</c:v>
                </c:pt>
                <c:pt idx="15">
                  <c:v>61.0</c:v>
                </c:pt>
                <c:pt idx="16">
                  <c:v>62.0</c:v>
                </c:pt>
                <c:pt idx="17">
                  <c:v>98.0</c:v>
                </c:pt>
                <c:pt idx="18">
                  <c:v>77.0</c:v>
                </c:pt>
                <c:pt idx="19">
                  <c:v>237.0</c:v>
                </c:pt>
                <c:pt idx="20">
                  <c:v>14.0</c:v>
                </c:pt>
                <c:pt idx="21">
                  <c:v>7.0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26358304"/>
        <c:axId val="-2126355408"/>
      </c:barChart>
      <c:catAx>
        <c:axId val="-21263583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26355408"/>
        <c:crosses val="autoZero"/>
        <c:auto val="1"/>
        <c:lblAlgn val="ctr"/>
        <c:lblOffset val="100"/>
        <c:noMultiLvlLbl val="0"/>
      </c:catAx>
      <c:valAx>
        <c:axId val="-212635540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2635830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928313605519"/>
          <c:y val="0.494786802965419"/>
          <c:w val="0.095434610764919"/>
          <c:h val="0.117443937928812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676156583629893"/>
          <c:y val="0.134281045751634"/>
          <c:w val="0.909252669039146"/>
          <c:h val="0.680165519850559"/>
        </c:manualLayout>
      </c:layout>
      <c:barChart>
        <c:barDir val="col"/>
        <c:grouping val="stacked"/>
        <c:varyColors val="0"/>
        <c:ser>
          <c:idx val="0"/>
          <c:order val="0"/>
          <c:spPr>
            <a:noFill/>
            <a:ln>
              <a:noFill/>
            </a:ln>
            <a:effectLst/>
          </c:spPr>
          <c:invertIfNegative val="0"/>
          <c:cat>
            <c:strRef>
              <c:f>Sheet1!$L$9:$P$9</c:f>
              <c:strCache>
                <c:ptCount val="5"/>
                <c:pt idx="0">
                  <c:v>awareness</c:v>
                </c:pt>
                <c:pt idx="1">
                  <c:v>communication</c:v>
                </c:pt>
                <c:pt idx="2">
                  <c:v>efficacy</c:v>
                </c:pt>
                <c:pt idx="3">
                  <c:v>performance</c:v>
                </c:pt>
                <c:pt idx="4">
                  <c:v>cognitive load</c:v>
                </c:pt>
              </c:strCache>
            </c:strRef>
          </c:cat>
          <c:val>
            <c:numRef>
              <c:f>Sheet1!$L$10:$P$10</c:f>
              <c:numCache>
                <c:formatCode>0.00</c:formatCode>
                <c:ptCount val="5"/>
                <c:pt idx="0">
                  <c:v>2.5</c:v>
                </c:pt>
                <c:pt idx="1">
                  <c:v>2.428571428571428</c:v>
                </c:pt>
                <c:pt idx="2">
                  <c:v>3.833333333333333</c:v>
                </c:pt>
                <c:pt idx="3">
                  <c:v>2.333333333333333</c:v>
                </c:pt>
                <c:pt idx="4">
                  <c:v>2.0</c:v>
                </c:pt>
              </c:numCache>
            </c:numRef>
          </c:val>
        </c:ser>
        <c:ser>
          <c:idx val="1"/>
          <c:order val="1"/>
          <c:spPr>
            <a:noFill/>
            <a:ln>
              <a:noFill/>
            </a:ln>
            <a:effectLst/>
          </c:spPr>
          <c:invertIfNegative val="0"/>
          <c:errBars>
            <c:errBarType val="minus"/>
            <c:errValType val="percentage"/>
            <c:noEndCap val="1"/>
            <c:val val="100.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Sheet1!$L$9:$P$9</c:f>
              <c:strCache>
                <c:ptCount val="5"/>
                <c:pt idx="0">
                  <c:v>awareness</c:v>
                </c:pt>
                <c:pt idx="1">
                  <c:v>communication</c:v>
                </c:pt>
                <c:pt idx="2">
                  <c:v>efficacy</c:v>
                </c:pt>
                <c:pt idx="3">
                  <c:v>performance</c:v>
                </c:pt>
                <c:pt idx="4">
                  <c:v>cognitive load</c:v>
                </c:pt>
              </c:strCache>
            </c:strRef>
          </c:cat>
          <c:val>
            <c:numRef>
              <c:f>Sheet1!$L$11:$P$11</c:f>
              <c:numCache>
                <c:formatCode>0.00</c:formatCode>
                <c:ptCount val="5"/>
                <c:pt idx="0">
                  <c:v>2.0</c:v>
                </c:pt>
                <c:pt idx="1">
                  <c:v>1.857142857142857</c:v>
                </c:pt>
                <c:pt idx="2">
                  <c:v>1.5</c:v>
                </c:pt>
                <c:pt idx="3">
                  <c:v>3.0</c:v>
                </c:pt>
                <c:pt idx="4">
                  <c:v>1.6</c:v>
                </c:pt>
              </c:numCache>
            </c:numRef>
          </c:val>
        </c:ser>
        <c:ser>
          <c:idx val="2"/>
          <c:order val="2"/>
          <c:spPr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  <a:effectLst/>
          </c:spPr>
          <c:invertIfNegative val="0"/>
          <c:cat>
            <c:strRef>
              <c:f>Sheet1!$L$9:$P$9</c:f>
              <c:strCache>
                <c:ptCount val="5"/>
                <c:pt idx="0">
                  <c:v>awareness</c:v>
                </c:pt>
                <c:pt idx="1">
                  <c:v>communication</c:v>
                </c:pt>
                <c:pt idx="2">
                  <c:v>efficacy</c:v>
                </c:pt>
                <c:pt idx="3">
                  <c:v>performance</c:v>
                </c:pt>
                <c:pt idx="4">
                  <c:v>cognitive load</c:v>
                </c:pt>
              </c:strCache>
            </c:strRef>
          </c:cat>
          <c:val>
            <c:numRef>
              <c:f>Sheet1!$L$12:$P$12</c:f>
              <c:numCache>
                <c:formatCode>General</c:formatCode>
                <c:ptCount val="5"/>
                <c:pt idx="0">
                  <c:v>1.0</c:v>
                </c:pt>
                <c:pt idx="1">
                  <c:v>0.857142857142858</c:v>
                </c:pt>
                <c:pt idx="2">
                  <c:v>0.666666666666667</c:v>
                </c:pt>
                <c:pt idx="3">
                  <c:v>0.666666666666667</c:v>
                </c:pt>
                <c:pt idx="4">
                  <c:v>0.4</c:v>
                </c:pt>
              </c:numCache>
            </c:numRef>
          </c:val>
        </c:ser>
        <c:ser>
          <c:idx val="3"/>
          <c:order val="3"/>
          <c:spPr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  <a:effectLst/>
          </c:spPr>
          <c:invertIfNegative val="0"/>
          <c:cat>
            <c:strRef>
              <c:f>Sheet1!$L$9:$P$9</c:f>
              <c:strCache>
                <c:ptCount val="5"/>
                <c:pt idx="0">
                  <c:v>awareness</c:v>
                </c:pt>
                <c:pt idx="1">
                  <c:v>communication</c:v>
                </c:pt>
                <c:pt idx="2">
                  <c:v>efficacy</c:v>
                </c:pt>
                <c:pt idx="3">
                  <c:v>performance</c:v>
                </c:pt>
                <c:pt idx="4">
                  <c:v>cognitive load</c:v>
                </c:pt>
              </c:strCache>
            </c:strRef>
          </c:cat>
          <c:val>
            <c:numRef>
              <c:f>Sheet1!$L$13:$P$13</c:f>
              <c:numCache>
                <c:formatCode>General</c:formatCode>
                <c:ptCount val="5"/>
                <c:pt idx="0">
                  <c:v>0.5</c:v>
                </c:pt>
                <c:pt idx="1">
                  <c:v>0.714285714285713</c:v>
                </c:pt>
                <c:pt idx="2">
                  <c:v>0.333333333333333</c:v>
                </c:pt>
                <c:pt idx="3">
                  <c:v>0.333333333333333</c:v>
                </c:pt>
                <c:pt idx="4">
                  <c:v>0.8</c:v>
                </c:pt>
              </c:numCache>
            </c:numRef>
          </c:val>
        </c:ser>
        <c:ser>
          <c:idx val="4"/>
          <c:order val="4"/>
          <c:spPr>
            <a:noFill/>
            <a:ln>
              <a:noFill/>
            </a:ln>
            <a:effectLst/>
          </c:spPr>
          <c:invertIfNegative val="0"/>
          <c:errBars>
            <c:errBarType val="minus"/>
            <c:errValType val="percentage"/>
            <c:noEndCap val="1"/>
            <c:val val="100.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Sheet1!$L$9:$P$9</c:f>
              <c:strCache>
                <c:ptCount val="5"/>
                <c:pt idx="0">
                  <c:v>awareness</c:v>
                </c:pt>
                <c:pt idx="1">
                  <c:v>communication</c:v>
                </c:pt>
                <c:pt idx="2">
                  <c:v>efficacy</c:v>
                </c:pt>
                <c:pt idx="3">
                  <c:v>performance</c:v>
                </c:pt>
                <c:pt idx="4">
                  <c:v>cognitive load</c:v>
                </c:pt>
              </c:strCache>
            </c:strRef>
          </c:cat>
          <c:val>
            <c:numRef>
              <c:f>Sheet1!$L$14:$P$14</c:f>
              <c:numCache>
                <c:formatCode>0.00</c:formatCode>
                <c:ptCount val="5"/>
                <c:pt idx="0">
                  <c:v>1.0</c:v>
                </c:pt>
                <c:pt idx="1">
                  <c:v>1.0</c:v>
                </c:pt>
                <c:pt idx="2">
                  <c:v>0.666666666666667</c:v>
                </c:pt>
                <c:pt idx="3">
                  <c:v>0.666666666666667</c:v>
                </c:pt>
                <c:pt idx="4">
                  <c:v>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027390544"/>
        <c:axId val="-2025298400"/>
      </c:barChart>
      <c:catAx>
        <c:axId val="-2027390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25298400"/>
        <c:crosses val="autoZero"/>
        <c:auto val="1"/>
        <c:lblAlgn val="ctr"/>
        <c:lblOffset val="100"/>
        <c:noMultiLvlLbl val="0"/>
      </c:catAx>
      <c:valAx>
        <c:axId val="-2025298400"/>
        <c:scaling>
          <c:orientation val="minMax"/>
          <c:max val="7.0"/>
          <c:min val="1.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@" sourceLinked="0"/>
        <c:majorTickMark val="none"/>
        <c:minorTickMark val="none"/>
        <c:tickLblPos val="nextTo"/>
        <c:crossAx val="-20273905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The number of modifications to others'</a:t>
            </a:r>
            <a:r>
              <a:rPr lang="en-US" baseline="0"/>
              <a:t> work versus one's own work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Sheet3!$R$1</c:f>
              <c:strCache>
                <c:ptCount val="1"/>
                <c:pt idx="0">
                  <c:v>edit_other/edit_self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Sheet3!$A$2:$A$23</c:f>
              <c:numCache>
                <c:formatCode>General</c:formatCode>
                <c:ptCount val="22"/>
                <c:pt idx="0">
                  <c:v>109.0</c:v>
                </c:pt>
                <c:pt idx="1">
                  <c:v>89.0</c:v>
                </c:pt>
                <c:pt idx="2">
                  <c:v>87.0</c:v>
                </c:pt>
                <c:pt idx="3">
                  <c:v>79.0</c:v>
                </c:pt>
                <c:pt idx="4">
                  <c:v>101.0</c:v>
                </c:pt>
                <c:pt idx="5">
                  <c:v>77.0</c:v>
                </c:pt>
                <c:pt idx="6">
                  <c:v>85.0</c:v>
                </c:pt>
                <c:pt idx="7">
                  <c:v>106.0</c:v>
                </c:pt>
                <c:pt idx="8">
                  <c:v>110.0</c:v>
                </c:pt>
                <c:pt idx="9">
                  <c:v>78.0</c:v>
                </c:pt>
                <c:pt idx="10">
                  <c:v>86.0</c:v>
                </c:pt>
                <c:pt idx="11">
                  <c:v>80.0</c:v>
                </c:pt>
                <c:pt idx="12">
                  <c:v>84.0</c:v>
                </c:pt>
                <c:pt idx="13">
                  <c:v>108.0</c:v>
                </c:pt>
                <c:pt idx="14">
                  <c:v>92.0</c:v>
                </c:pt>
                <c:pt idx="15">
                  <c:v>88.0</c:v>
                </c:pt>
                <c:pt idx="16">
                  <c:v>90.0</c:v>
                </c:pt>
                <c:pt idx="17">
                  <c:v>83.0</c:v>
                </c:pt>
                <c:pt idx="18">
                  <c:v>82.0</c:v>
                </c:pt>
                <c:pt idx="19">
                  <c:v>81.0</c:v>
                </c:pt>
                <c:pt idx="20">
                  <c:v>104.0</c:v>
                </c:pt>
                <c:pt idx="21">
                  <c:v>107.0</c:v>
                </c:pt>
              </c:numCache>
            </c:numRef>
          </c:cat>
          <c:val>
            <c:numRef>
              <c:f>Sheet3!$R$2:$R$24</c:f>
              <c:numCache>
                <c:formatCode>General</c:formatCode>
                <c:ptCount val="23"/>
                <c:pt idx="0">
                  <c:v>0.0581395348837209</c:v>
                </c:pt>
                <c:pt idx="1">
                  <c:v>0.173913043478261</c:v>
                </c:pt>
                <c:pt idx="2">
                  <c:v>0.412698412698413</c:v>
                </c:pt>
                <c:pt idx="3">
                  <c:v>0.449438202247191</c:v>
                </c:pt>
                <c:pt idx="4">
                  <c:v>0.5</c:v>
                </c:pt>
                <c:pt idx="5">
                  <c:v>0.537735849056604</c:v>
                </c:pt>
                <c:pt idx="6">
                  <c:v>0.613636363636364</c:v>
                </c:pt>
                <c:pt idx="7">
                  <c:v>0.684210526315789</c:v>
                </c:pt>
                <c:pt idx="8">
                  <c:v>0.7</c:v>
                </c:pt>
                <c:pt idx="9">
                  <c:v>0.714285714285714</c:v>
                </c:pt>
                <c:pt idx="10">
                  <c:v>0.75</c:v>
                </c:pt>
                <c:pt idx="11">
                  <c:v>0.809523809523809</c:v>
                </c:pt>
                <c:pt idx="12">
                  <c:v>0.816091954022988</c:v>
                </c:pt>
                <c:pt idx="13">
                  <c:v>0.890052356020942</c:v>
                </c:pt>
                <c:pt idx="14">
                  <c:v>0.934065934065934</c:v>
                </c:pt>
                <c:pt idx="15">
                  <c:v>1.055555555555556</c:v>
                </c:pt>
                <c:pt idx="16">
                  <c:v>1.1</c:v>
                </c:pt>
                <c:pt idx="17">
                  <c:v>1.125</c:v>
                </c:pt>
                <c:pt idx="18">
                  <c:v>1.130434782608696</c:v>
                </c:pt>
                <c:pt idx="19">
                  <c:v>1.162790697674419</c:v>
                </c:pt>
                <c:pt idx="20">
                  <c:v>1.293103448275862</c:v>
                </c:pt>
                <c:pt idx="21">
                  <c:v>2.258064516129032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26137232"/>
        <c:axId val="-2026626496"/>
      </c:barChart>
      <c:catAx>
        <c:axId val="-2026137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26626496"/>
        <c:crosses val="autoZero"/>
        <c:auto val="1"/>
        <c:lblAlgn val="ctr"/>
        <c:lblOffset val="100"/>
        <c:noMultiLvlLbl val="0"/>
      </c:catAx>
      <c:valAx>
        <c:axId val="-2026626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261372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0.01052</cdr:x>
      <cdr:y>0.08762</cdr:y>
    </cdr:from>
    <cdr:to>
      <cdr:x>0.0493</cdr:x>
      <cdr:y>0.2788</cdr:y>
    </cdr:to>
    <cdr:sp macro="" textlink="">
      <cdr:nvSpPr>
        <cdr:cNvPr id="2" name="TextBox 1"/>
        <cdr:cNvSpPr txBox="1"/>
      </cdr:nvSpPr>
      <cdr:spPr>
        <a:xfrm xmlns:a="http://schemas.openxmlformats.org/drawingml/2006/main" rot="16200000">
          <a:off x="-152896" y="590288"/>
          <a:ext cx="774514" cy="30388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400"/>
            <a:t>positive</a:t>
          </a:r>
        </a:p>
      </cdr:txBody>
    </cdr:sp>
  </cdr:relSizeAnchor>
  <cdr:relSizeAnchor xmlns:cdr="http://schemas.openxmlformats.org/drawingml/2006/chartDrawing">
    <cdr:from>
      <cdr:x>0.01392</cdr:x>
      <cdr:y>0.40667</cdr:y>
    </cdr:from>
    <cdr:to>
      <cdr:x>0.05024</cdr:x>
      <cdr:y>0.57377</cdr:y>
    </cdr:to>
    <cdr:sp macro="" textlink="">
      <cdr:nvSpPr>
        <cdr:cNvPr id="3" name="TextBox 2"/>
        <cdr:cNvSpPr txBox="1"/>
      </cdr:nvSpPr>
      <cdr:spPr>
        <a:xfrm xmlns:a="http://schemas.openxmlformats.org/drawingml/2006/main" rot="16200000">
          <a:off x="-81768" y="1671928"/>
          <a:ext cx="613336" cy="25465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/>
            <a:t>neutral</a:t>
          </a:r>
        </a:p>
      </cdr:txBody>
    </cdr:sp>
  </cdr:relSizeAnchor>
  <cdr:relSizeAnchor xmlns:cdr="http://schemas.openxmlformats.org/drawingml/2006/chartDrawing">
    <cdr:from>
      <cdr:x>0.01424</cdr:x>
      <cdr:y>0.66667</cdr:y>
    </cdr:from>
    <cdr:to>
      <cdr:x>0.06762</cdr:x>
      <cdr:y>0.87206</cdr:y>
    </cdr:to>
    <cdr:sp macro="" textlink="">
      <cdr:nvSpPr>
        <cdr:cNvPr id="4" name="TextBox 3"/>
        <cdr:cNvSpPr txBox="1"/>
      </cdr:nvSpPr>
      <cdr:spPr>
        <a:xfrm xmlns:a="http://schemas.openxmlformats.org/drawingml/2006/main" rot="16200000">
          <a:off x="-142219" y="3063221"/>
          <a:ext cx="868643" cy="3810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/>
            <a:t>negative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B822E-D554-6B49-96C4-4597255A4241}" type="datetimeFigureOut">
              <a:rPr lang="en-US" smtClean="0"/>
              <a:t>2/7/17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C8B5B6-C66D-BC42-A1B2-AC3569CB5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3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8B5B6-C66D-BC42-A1B2-AC3569CB59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43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Stage model and interleave model</a:t>
            </a:r>
          </a:p>
          <a:p>
            <a:endParaRPr lang="en-US" dirty="0" smtClean="0"/>
          </a:p>
          <a:p>
            <a:r>
              <a:rPr lang="en-US" dirty="0" smtClean="0"/>
              <a:t>Discuss stage model separate state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transition</a:t>
            </a:r>
            <a:r>
              <a:rPr lang="en-US" baseline="0" smtClean="0"/>
              <a:t>, oversimplified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8B5B6-C66D-BC42-A1B2-AC3569CB59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74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G80.png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8B5B6-C66D-BC42-A1B2-AC3569CB59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936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8B5B6-C66D-BC42-A1B2-AC3569CB596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809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6F828-4C22-8040-9B98-A7E255C323BF}" type="datetimeFigureOut">
              <a:rPr lang="en-US" smtClean="0"/>
              <a:t>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661F6-214E-1E43-AD47-AAE1C5860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69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6F828-4C22-8040-9B98-A7E255C323BF}" type="datetimeFigureOut">
              <a:rPr lang="en-US" smtClean="0"/>
              <a:t>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661F6-214E-1E43-AD47-AAE1C5860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766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6F828-4C22-8040-9B98-A7E255C323BF}" type="datetimeFigureOut">
              <a:rPr lang="en-US" smtClean="0"/>
              <a:t>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661F6-214E-1E43-AD47-AAE1C5860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59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6F828-4C22-8040-9B98-A7E255C323BF}" type="datetimeFigureOut">
              <a:rPr lang="en-US" smtClean="0"/>
              <a:t>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661F6-214E-1E43-AD47-AAE1C5860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12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6F828-4C22-8040-9B98-A7E255C323BF}" type="datetimeFigureOut">
              <a:rPr lang="en-US" smtClean="0"/>
              <a:t>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661F6-214E-1E43-AD47-AAE1C5860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524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6F828-4C22-8040-9B98-A7E255C323BF}" type="datetimeFigureOut">
              <a:rPr lang="en-US" smtClean="0"/>
              <a:t>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661F6-214E-1E43-AD47-AAE1C5860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427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6F828-4C22-8040-9B98-A7E255C323BF}" type="datetimeFigureOut">
              <a:rPr lang="en-US" smtClean="0"/>
              <a:t>2/7/17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661F6-214E-1E43-AD47-AAE1C5860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325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6F828-4C22-8040-9B98-A7E255C323BF}" type="datetimeFigureOut">
              <a:rPr lang="en-US" smtClean="0"/>
              <a:t>2/7/17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661F6-214E-1E43-AD47-AAE1C5860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391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6F828-4C22-8040-9B98-A7E255C323BF}" type="datetimeFigureOut">
              <a:rPr lang="en-US" smtClean="0"/>
              <a:t>2/7/17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661F6-214E-1E43-AD47-AAE1C5860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57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6F828-4C22-8040-9B98-A7E255C323BF}" type="datetimeFigureOut">
              <a:rPr lang="en-US" smtClean="0"/>
              <a:t>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661F6-214E-1E43-AD47-AAE1C5860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78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6F828-4C22-8040-9B98-A7E255C323BF}" type="datetimeFigureOut">
              <a:rPr lang="en-US" smtClean="0"/>
              <a:t>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661F6-214E-1E43-AD47-AAE1C5860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00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6F828-4C22-8040-9B98-A7E255C323BF}" type="datetimeFigureOut">
              <a:rPr lang="en-US" smtClean="0"/>
              <a:t>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661F6-214E-1E43-AD47-AAE1C5860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878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Classroom study of collaborative information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91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artifacts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Less meaningful (6 </a:t>
            </a:r>
            <a:r>
              <a:rPr lang="en-US" altLang="zh-CN" dirty="0" smtClean="0"/>
              <a:t>teams, mean </a:t>
            </a:r>
            <a:r>
              <a:rPr lang="en-US" altLang="zh-CN" dirty="0" err="1" smtClean="0"/>
              <a:t>perf</a:t>
            </a:r>
            <a:r>
              <a:rPr lang="en-US" altLang="zh-CN" dirty="0" smtClean="0"/>
              <a:t> = 8.58)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31" y="2400300"/>
            <a:ext cx="4940300" cy="3911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254" y="2296830"/>
            <a:ext cx="4454513" cy="42782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51782" y="6460690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G110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29597" y="640079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G80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131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artifacts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Separate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clusters (8 teams, mean </a:t>
            </a:r>
            <a:r>
              <a:rPr lang="en-US" altLang="zh-CN" dirty="0" err="1" smtClean="0"/>
              <a:t>perf</a:t>
            </a:r>
            <a:r>
              <a:rPr lang="en-US" altLang="zh-CN" dirty="0" smtClean="0"/>
              <a:t> = 7.88)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6" t="15981" r="47992"/>
          <a:stretch/>
        </p:blipFill>
        <p:spPr>
          <a:xfrm>
            <a:off x="838200" y="2424545"/>
            <a:ext cx="3111237" cy="29563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10053" y="5409596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G86 (4.5)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1" t="15138" r="18138"/>
          <a:stretch/>
        </p:blipFill>
        <p:spPr>
          <a:xfrm>
            <a:off x="4020194" y="2424543"/>
            <a:ext cx="4384819" cy="29563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41200" y="5453245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G104 (14)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1537" y="2424746"/>
            <a:ext cx="3163364" cy="2780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319846" y="5453245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G108 (9)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327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artifacts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Connected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clusters (6 teams, mean </a:t>
            </a:r>
            <a:r>
              <a:rPr lang="en-US" altLang="zh-CN" dirty="0" err="1" smtClean="0"/>
              <a:t>perf</a:t>
            </a:r>
            <a:r>
              <a:rPr lang="en-US" altLang="zh-CN" dirty="0" smtClean="0"/>
              <a:t> = 8.3)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12761" y="6519285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G77 (9.5)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372" y="4929571"/>
            <a:ext cx="2286000" cy="1589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193" y="4853779"/>
            <a:ext cx="2324807" cy="15897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35550" y="6478314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G107 (12.5)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97" y="2371850"/>
            <a:ext cx="2662298" cy="206180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74829" y="443365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G101 (6)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1" y="2502221"/>
            <a:ext cx="3723274" cy="193143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69906" y="4420147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G89 (6.5)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869" y="2324835"/>
            <a:ext cx="3295291" cy="216306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351204" y="4402583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G85 (7.5)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5" t="17063" r="25891" b="8700"/>
          <a:stretch/>
        </p:blipFill>
        <p:spPr>
          <a:xfrm>
            <a:off x="323101" y="4853779"/>
            <a:ext cx="2249577" cy="177389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165600" y="6519285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G92 (8)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431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artifacts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big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 (2 teams, mean </a:t>
            </a:r>
            <a:r>
              <a:rPr lang="en-US" altLang="zh-CN" dirty="0" err="1" smtClean="0"/>
              <a:t>perf</a:t>
            </a:r>
            <a:r>
              <a:rPr lang="en-US" altLang="zh-CN" dirty="0" smtClean="0"/>
              <a:t> = 3.75)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8855"/>
          <a:stretch/>
        </p:blipFill>
        <p:spPr>
          <a:xfrm>
            <a:off x="408710" y="2874818"/>
            <a:ext cx="5421093" cy="30826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09455" y="622646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G79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618" y="2474840"/>
            <a:ext cx="5110882" cy="372687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68770" y="622646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G84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20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Teams that created connected network performed better than those that created separate network. Yet some separate network teams also performed well, and some connected network performed poor. Why?</a:t>
            </a:r>
          </a:p>
          <a:p>
            <a:r>
              <a:rPr lang="en-US" dirty="0" smtClean="0"/>
              <a:t>Why did teams that created separate network performed equally well? How did they identify the connection between cases?</a:t>
            </a:r>
          </a:p>
          <a:p>
            <a:pPr lvl="1"/>
            <a:r>
              <a:rPr lang="en-US" dirty="0" smtClean="0"/>
              <a:t>While they kept their network separate, they used notepad to keep track of key information of cases (e.g. G104, G87)</a:t>
            </a:r>
          </a:p>
          <a:p>
            <a:r>
              <a:rPr lang="en-US" dirty="0" smtClean="0"/>
              <a:t>Why did teams that created connected network performed poor? Where did they do wrong? (e.g. </a:t>
            </a:r>
          </a:p>
          <a:p>
            <a:pPr lvl="1"/>
            <a:r>
              <a:rPr lang="en-US" dirty="0" smtClean="0"/>
              <a:t>They mixed inference with fact. The links in the network are treated equally, although being of various uncertainty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975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Uncertainty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ends in dealing with team uncertainty</a:t>
            </a:r>
          </a:p>
          <a:p>
            <a:pPr lvl="1"/>
            <a:r>
              <a:rPr lang="en-US" dirty="0" smtClean="0"/>
              <a:t>Keep facts and inference in separate artifacts</a:t>
            </a:r>
          </a:p>
          <a:p>
            <a:pPr lvl="1"/>
            <a:r>
              <a:rPr lang="en-US" dirty="0" smtClean="0"/>
              <a:t>Treat facts and inference indifferently</a:t>
            </a:r>
          </a:p>
          <a:p>
            <a:pPr lvl="1"/>
            <a:endParaRPr lang="en-US" dirty="0"/>
          </a:p>
          <a:p>
            <a:r>
              <a:rPr lang="en-US" dirty="0" smtClean="0"/>
              <a:t>Design </a:t>
            </a:r>
            <a:r>
              <a:rPr lang="en-US" dirty="0" smtClean="0"/>
              <a:t>implication: addressing team uncertainty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984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modeling affects data analysis, and vice versa (waterfall software development analogy)</a:t>
            </a:r>
          </a:p>
          <a:p>
            <a:r>
              <a:rPr lang="en-US" dirty="0" smtClean="0"/>
              <a:t>Design for team uncertainty</a:t>
            </a:r>
          </a:p>
          <a:p>
            <a:r>
              <a:rPr lang="en-US" dirty="0" smtClean="0"/>
              <a:t>Collapsible data model (unit of data modeling and unit of data </a:t>
            </a:r>
            <a:r>
              <a:rPr lang="en-US" smtClean="0"/>
              <a:t>analysis)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462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transition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940" y="1825625"/>
            <a:ext cx="7790119" cy="4351338"/>
          </a:xfrm>
        </p:spPr>
      </p:pic>
    </p:spTree>
    <p:extLst>
      <p:ext uri="{BB962C8B-B14F-4D97-AF65-F5344CB8AC3E}">
        <p14:creationId xmlns:p14="http://schemas.microsoft.com/office/powerpoint/2010/main" val="499070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</a:t>
            </a:r>
            <a:r>
              <a:rPr lang="mr-IN" dirty="0" smtClean="0"/>
              <a:t>–</a:t>
            </a:r>
            <a:r>
              <a:rPr lang="en-US" dirty="0" smtClean="0"/>
              <a:t> patterns of information collection and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Problem:</a:t>
            </a:r>
          </a:p>
          <a:p>
            <a:pPr lvl="1"/>
            <a:r>
              <a:rPr lang="en-US" dirty="0" smtClean="0"/>
              <a:t>Matching the unit of collection and the unit of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96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- awareness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42665" y="1905546"/>
            <a:ext cx="2559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Summary of survey items</a:t>
            </a:r>
            <a:endParaRPr lang="en-US" dirty="0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17527"/>
              </p:ext>
            </p:extLst>
          </p:nvPr>
        </p:nvGraphicFramePr>
        <p:xfrm>
          <a:off x="1504949" y="2274878"/>
          <a:ext cx="8867775" cy="42545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13220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do teams conduct information collection and information schematization when the two features are integrated in a single environment?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do teams stay aware in a complex information analysis task?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the effect of collaborative instruments on information analytics education?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09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</a:t>
            </a:r>
            <a:r>
              <a:rPr lang="mr-IN" dirty="0" smtClean="0"/>
              <a:t>–</a:t>
            </a:r>
            <a:r>
              <a:rPr lang="en-US" dirty="0" smtClean="0"/>
              <a:t> awareness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41846"/>
            <a:ext cx="10515600" cy="4351338"/>
          </a:xfrm>
        </p:spPr>
        <p:txBody>
          <a:bodyPr/>
          <a:lstStyle/>
          <a:p>
            <a:r>
              <a:rPr lang="en-US" dirty="0" smtClean="0"/>
              <a:t>From log analysis</a:t>
            </a:r>
          </a:p>
          <a:p>
            <a:r>
              <a:rPr lang="en-US" dirty="0"/>
              <a:t>In average, </a:t>
            </a:r>
            <a:r>
              <a:rPr lang="mr-IN" dirty="0"/>
              <a:t>77.6%</a:t>
            </a:r>
            <a:r>
              <a:rPr lang="en-US" dirty="0"/>
              <a:t> of the created entities were accessed by at least one </a:t>
            </a:r>
            <a:r>
              <a:rPr lang="en-US" dirty="0" smtClean="0"/>
              <a:t>collaborator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191" y="3001243"/>
            <a:ext cx="9354998" cy="35450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89860" y="6488668"/>
            <a:ext cx="138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Entity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156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</a:t>
            </a:r>
            <a:r>
              <a:rPr lang="mr-IN" dirty="0" smtClean="0"/>
              <a:t>–</a:t>
            </a:r>
            <a:r>
              <a:rPr lang="en-US" dirty="0" smtClean="0"/>
              <a:t> awareness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log analysis </a:t>
            </a:r>
            <a:r>
              <a:rPr lang="mr-IN" dirty="0" smtClean="0"/>
              <a:t>–</a:t>
            </a:r>
            <a:r>
              <a:rPr lang="en-US" dirty="0" smtClean="0"/>
              <a:t> entity access by all collaborators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89860" y="6176963"/>
            <a:ext cx="138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Entity access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53" y="2339320"/>
            <a:ext cx="7995088" cy="383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817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</a:t>
            </a:r>
            <a:r>
              <a:rPr lang="mr-IN" dirty="0" smtClean="0"/>
              <a:t>–</a:t>
            </a:r>
            <a:r>
              <a:rPr lang="en-US" dirty="0" smtClean="0"/>
              <a:t> awareness</a:t>
            </a:r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1732968"/>
              </p:ext>
            </p:extLst>
          </p:nvPr>
        </p:nvGraphicFramePr>
        <p:xfrm>
          <a:off x="1527175" y="2789237"/>
          <a:ext cx="8574088" cy="3811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085850" y="2028825"/>
            <a:ext cx="10544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modifications to others’ work versus one’s own work. This is an indicator of territoriality, a phenomenon of social process blocking. Team 107 and Team 104 scored highest in this value, and they happened to be the highest performance teams.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337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</a:t>
            </a:r>
            <a:r>
              <a:rPr lang="mr-IN" dirty="0" smtClean="0"/>
              <a:t>–</a:t>
            </a:r>
            <a:r>
              <a:rPr lang="en-US" dirty="0" smtClean="0"/>
              <a:t> awareness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Student feedback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90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</a:t>
            </a:r>
            <a:r>
              <a:rPr lang="mr-IN" dirty="0" smtClean="0"/>
              <a:t>–</a:t>
            </a:r>
            <a:r>
              <a:rPr lang="en-US" dirty="0" smtClean="0"/>
              <a:t> experience of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Student feedback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293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</a:t>
            </a:r>
            <a:r>
              <a:rPr lang="mr-IN" dirty="0" smtClean="0"/>
              <a:t>–</a:t>
            </a:r>
            <a:r>
              <a:rPr lang="en-US" dirty="0" smtClean="0"/>
              <a:t> experience of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 of behavior in the process</a:t>
            </a:r>
          </a:p>
          <a:p>
            <a:pPr lvl="1"/>
            <a:r>
              <a:rPr lang="en-US" dirty="0" smtClean="0"/>
              <a:t>Strategy change: e.g. labor divided by document vs. divided by clues</a:t>
            </a:r>
          </a:p>
          <a:p>
            <a:pPr lvl="1"/>
            <a:r>
              <a:rPr lang="en-US" dirty="0" smtClean="0"/>
              <a:t>Realize importance of structuring problem first (e.g. a team started collecting all information without framing the problem, and realized later that they collected too much noise)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41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</a:t>
            </a:r>
            <a:r>
              <a:rPr lang="mr-IN" dirty="0" smtClean="0"/>
              <a:t>–</a:t>
            </a:r>
            <a:r>
              <a:rPr lang="en-US" dirty="0" smtClean="0"/>
              <a:t> interaction with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640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</a:t>
            </a:r>
            <a:r>
              <a:rPr lang="mr-IN" dirty="0" smtClean="0"/>
              <a:t>–</a:t>
            </a:r>
            <a:r>
              <a:rPr lang="en-US" dirty="0" smtClean="0"/>
              <a:t> reflection on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5083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</a:t>
            </a:r>
            <a:r>
              <a:rPr lang="mr-IN" dirty="0" smtClean="0"/>
              <a:t>–</a:t>
            </a:r>
            <a:r>
              <a:rPr lang="en-US" dirty="0" smtClean="0"/>
              <a:t> iterative collection and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Information analysis is a process of framing and reframing questions, requiring dynamic data inclusion to fill in knowledge gaps</a:t>
            </a:r>
          </a:p>
          <a:p>
            <a:r>
              <a:rPr lang="en-US" dirty="0" smtClean="0"/>
              <a:t>Analogy to waterfall software development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6705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</a:t>
            </a:r>
            <a:r>
              <a:rPr lang="mr-IN" dirty="0" smtClean="0"/>
              <a:t>–</a:t>
            </a:r>
            <a:r>
              <a:rPr lang="en-US" dirty="0" smtClean="0"/>
              <a:t> view sharing and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 approaches to view sharing</a:t>
            </a:r>
          </a:p>
          <a:p>
            <a:pPr lvl="1"/>
            <a:r>
              <a:rPr lang="en-US" dirty="0" smtClean="0"/>
              <a:t>Shared visual artifact (e.g. collaborative editor)</a:t>
            </a:r>
          </a:p>
          <a:p>
            <a:pPr lvl="1"/>
            <a:r>
              <a:rPr lang="en-US" dirty="0" smtClean="0"/>
              <a:t>Private vs public view</a:t>
            </a:r>
          </a:p>
          <a:p>
            <a:pPr lvl="1"/>
            <a:endParaRPr lang="en-US" dirty="0"/>
          </a:p>
          <a:p>
            <a:r>
              <a:rPr lang="en-US" dirty="0" smtClean="0"/>
              <a:t>They are non-applicable to collaborative information analysis because</a:t>
            </a:r>
          </a:p>
          <a:p>
            <a:pPr lvl="1"/>
            <a:r>
              <a:rPr lang="en-US" dirty="0" smtClean="0"/>
              <a:t>Multiple views/artifacts involved</a:t>
            </a:r>
          </a:p>
          <a:p>
            <a:pPr lvl="1"/>
            <a:r>
              <a:rPr lang="en-US" dirty="0" smtClean="0"/>
              <a:t>Simultaneous control/contribution required</a:t>
            </a:r>
          </a:p>
          <a:p>
            <a:pPr lvl="1"/>
            <a:r>
              <a:rPr lang="en-US" dirty="0" smtClean="0"/>
              <a:t>Tension between immediate sharing and information uncertainty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240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Rationale: information collection and schematization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We define information analysis as three activities: information collection, information schematization, and hypothesis generation (Pirolli2005, Kang2014)</a:t>
            </a:r>
          </a:p>
          <a:p>
            <a:r>
              <a:rPr lang="en-US" dirty="0" smtClean="0"/>
              <a:t>Most research investigates into and designs for one activity only</a:t>
            </a:r>
          </a:p>
          <a:p>
            <a:pPr lvl="1"/>
            <a:r>
              <a:rPr lang="en-US" dirty="0" smtClean="0"/>
              <a:t>Information collection: information seeking tools</a:t>
            </a:r>
          </a:p>
          <a:p>
            <a:pPr lvl="2"/>
            <a:r>
              <a:rPr lang="en-US" dirty="0" smtClean="0"/>
              <a:t>annotation</a:t>
            </a:r>
          </a:p>
          <a:p>
            <a:pPr lvl="3"/>
            <a:r>
              <a:rPr lang="en-US" dirty="0" smtClean="0"/>
              <a:t>Highlight</a:t>
            </a:r>
          </a:p>
          <a:p>
            <a:pPr lvl="3"/>
            <a:r>
              <a:rPr lang="en-US" dirty="0" smtClean="0"/>
              <a:t>Adding metadata</a:t>
            </a:r>
          </a:p>
          <a:p>
            <a:pPr lvl="3"/>
            <a:r>
              <a:rPr lang="en-US" dirty="0" smtClean="0"/>
              <a:t>Categorize as a type of entity, person, </a:t>
            </a:r>
          </a:p>
          <a:p>
            <a:pPr lvl="1"/>
            <a:r>
              <a:rPr lang="en-US" dirty="0" smtClean="0"/>
              <a:t>Information schematization: interactive visualization tools</a:t>
            </a:r>
          </a:p>
          <a:p>
            <a:pPr lvl="1"/>
            <a:r>
              <a:rPr lang="en-US" dirty="0" smtClean="0"/>
              <a:t>Hypothesis generation: ACH</a:t>
            </a:r>
          </a:p>
          <a:p>
            <a:r>
              <a:rPr lang="en-US" dirty="0" smtClean="0"/>
              <a:t>Information schematization: annotation, </a:t>
            </a:r>
          </a:p>
          <a:p>
            <a:r>
              <a:rPr lang="en-US" dirty="0" smtClean="0"/>
              <a:t>Views of schema: visualization, </a:t>
            </a:r>
          </a:p>
          <a:p>
            <a:r>
              <a:rPr lang="en-US" dirty="0" smtClean="0"/>
              <a:t>hypothesis</a:t>
            </a:r>
          </a:p>
          <a:p>
            <a:r>
              <a:rPr lang="en-US" dirty="0" smtClean="0"/>
              <a:t>This paper focuses on information collection and information schematization, and explores human behavior shaped by the integration of the two features in a single workspace.</a:t>
            </a:r>
          </a:p>
          <a:p>
            <a:r>
              <a:rPr lang="en-US" dirty="0" smtClean="0"/>
              <a:t>Empirical study found analysts constantly collect more data as they reframe the problem (Stasko2008)</a:t>
            </a:r>
          </a:p>
          <a:p>
            <a:r>
              <a:rPr lang="en-US" dirty="0" smtClean="0"/>
              <a:t>“Dynamic data processing and visualization” -  one of top ten needs for intelligence analysis tools based on feedback from a workshop of intelligence analysis professionals (Badalamente2005)</a:t>
            </a:r>
          </a:p>
        </p:txBody>
      </p:sp>
    </p:spTree>
    <p:extLst>
      <p:ext uri="{BB962C8B-B14F-4D97-AF65-F5344CB8AC3E}">
        <p14:creationId xmlns:p14="http://schemas.microsoft.com/office/powerpoint/2010/main" val="20138425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</a:t>
            </a:r>
            <a:r>
              <a:rPr lang="mr-IN" dirty="0" smtClean="0"/>
              <a:t>–</a:t>
            </a:r>
            <a:r>
              <a:rPr lang="en-US" dirty="0" smtClean="0"/>
              <a:t> instrument for teaching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Stream student logs to the instructor for early intervention</a:t>
            </a:r>
          </a:p>
          <a:p>
            <a:r>
              <a:rPr lang="en-US" dirty="0" smtClean="0"/>
              <a:t>Log helps student be self-conscious about the analysis process (Heuer2002)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494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1074" y="235131"/>
            <a:ext cx="7640874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Usage overview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Entities created (graph)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Survey graph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Student feedback (analyst’s google doc)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-&gt; dis: successful in general </a:t>
            </a:r>
          </a:p>
          <a:p>
            <a:pPr marL="742950" lvl="1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Data modeling and analysis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Network analysis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smtClean="0"/>
              <a:t>importance </a:t>
            </a:r>
            <a:r>
              <a:rPr lang="en-US" dirty="0"/>
              <a:t>of </a:t>
            </a:r>
            <a:r>
              <a:rPr lang="en-US" dirty="0" smtClean="0"/>
              <a:t>connector</a:t>
            </a:r>
          </a:p>
          <a:p>
            <a:pPr marL="1657350" lvl="3" indent="-285750">
              <a:buFont typeface="Arial" charset="0"/>
              <a:buChar char="•"/>
            </a:pPr>
            <a:r>
              <a:rPr lang="en-US" dirty="0" smtClean="0"/>
              <a:t>-&gt; dis: modeling affects analysis, modeling for uncertainty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smtClean="0"/>
              <a:t>Critic: Unit of modeling and unit of analysis (plus student feedback)</a:t>
            </a:r>
          </a:p>
          <a:p>
            <a:pPr marL="1657350" lvl="3" indent="-285750">
              <a:buFont typeface="Arial" charset="0"/>
              <a:buChar char="•"/>
            </a:pPr>
            <a:r>
              <a:rPr lang="en-US" dirty="0" smtClean="0"/>
              <a:t>-&gt; dis: collapsible data model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State transition (graph showing modeling and analysis are interwoven)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smtClean="0"/>
              <a:t>-&gt;  dis: analogy to waterfall software design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Awareness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Survey graph (positive awareness)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Log (entity access) showing positive awareness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Student feedback 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smtClean="0"/>
              <a:t>mentions of awareness features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smtClean="0"/>
              <a:t>Critic: Sharing of intermediate analysis status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Experience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Student feedback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391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Rationale: Awareness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Limit of prior research in two aspects: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Tasks are not complex enough. 1) usually one-hour lab task. 2) participants work with a single artifact (e.g. a map in map editing, Fechner2015; a coding base in programming; </a:t>
            </a:r>
          </a:p>
          <a:p>
            <a:pPr lvl="2"/>
            <a:r>
              <a:rPr lang="en-US" dirty="0" smtClean="0"/>
              <a:t>When task complexity increases, team members requires higher awareness to stay coordinated while less cognitive ability to obtain awareness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Awareness features are investigated separately (e.g. implicit sharing of hypotheses, Goyal2014; display of details of history, Marlow2015; display of brushing actions, Hajizadeh2013)</a:t>
            </a:r>
          </a:p>
          <a:p>
            <a:pPr lvl="2"/>
            <a:r>
              <a:rPr lang="en-US" dirty="0" smtClean="0"/>
              <a:t>However, these works provide little information on how they support real world teams when put together</a:t>
            </a:r>
          </a:p>
          <a:p>
            <a:r>
              <a:rPr lang="en-US" dirty="0" smtClean="0"/>
              <a:t>We develop several awareness features and deploy the tool in real world classroom 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95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Rationale: Learning information 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Martin (2014) called for enhancement of intelligence analysis training methods, to incorporate innovative tools in teaching and learning</a:t>
            </a:r>
          </a:p>
          <a:p>
            <a:r>
              <a:rPr lang="en-US" dirty="0" smtClean="0"/>
              <a:t>Vision 2015 from Director of National Intelligence noted the intelligence community shifting from self-reliance towards more collaborative operations</a:t>
            </a:r>
          </a:p>
          <a:p>
            <a:r>
              <a:rPr lang="en-US" dirty="0" smtClean="0"/>
              <a:t>We integrated the collaborative tool into the course project as a first step exploring “innovative computational infrastructure”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589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885" y="2338340"/>
            <a:ext cx="5257198" cy="2938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8548" y="320394"/>
            <a:ext cx="20252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Method</a:t>
            </a:r>
            <a:endParaRPr lang="en-US" sz="4400" dirty="0"/>
          </a:p>
        </p:txBody>
      </p:sp>
      <p:sp>
        <p:nvSpPr>
          <p:cNvPr id="2" name="TextBox 1"/>
          <p:cNvSpPr txBox="1"/>
          <p:nvPr/>
        </p:nvSpPr>
        <p:spPr>
          <a:xfrm>
            <a:off x="418548" y="1453019"/>
            <a:ext cx="593733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 smtClean="0"/>
              <a:t>CAnalytics</a:t>
            </a:r>
            <a:r>
              <a:rPr lang="en-US" sz="2400" dirty="0" smtClean="0"/>
              <a:t> features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Data annotation to collect and model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Coordinated multiple views to support analysis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Awareness features</a:t>
            </a:r>
          </a:p>
          <a:p>
            <a:pPr marL="742950" lvl="1" indent="-285750">
              <a:buFontTx/>
              <a:buChar char="-"/>
            </a:pPr>
            <a:r>
              <a:rPr lang="en-US" sz="2400" dirty="0" smtClean="0"/>
              <a:t>Real time sharing of user generated data</a:t>
            </a:r>
          </a:p>
          <a:p>
            <a:pPr marL="742950" lvl="1" indent="-285750">
              <a:buFontTx/>
              <a:buChar char="-"/>
            </a:pPr>
            <a:r>
              <a:rPr lang="en-US" sz="2400" dirty="0" smtClean="0"/>
              <a:t>Tool coordinator</a:t>
            </a:r>
          </a:p>
          <a:p>
            <a:pPr marL="742950" lvl="1" indent="-285750">
              <a:buFontTx/>
              <a:buChar char="-"/>
            </a:pPr>
            <a:r>
              <a:rPr lang="en-US" sz="2400" dirty="0" smtClean="0"/>
              <a:t>Notification</a:t>
            </a:r>
          </a:p>
          <a:p>
            <a:pPr marL="742950" lvl="1" indent="-285750">
              <a:buFontTx/>
              <a:buChar char="-"/>
            </a:pPr>
            <a:r>
              <a:rPr lang="en-US" sz="2400" dirty="0" smtClean="0"/>
              <a:t>Team history </a:t>
            </a:r>
          </a:p>
          <a:p>
            <a:pPr marL="742950" lvl="1" indent="-285750">
              <a:buFontTx/>
              <a:buChar char="-"/>
            </a:pPr>
            <a:r>
              <a:rPr lang="en-US" sz="2400" dirty="0" smtClean="0"/>
              <a:t>Chat and shared text editor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1478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425863" cy="33193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61349" y="1690688"/>
            <a:ext cx="62755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Undergraduate course in Program of Security and Risk Analysis at Pennsylvania State University, USA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73 students participated (25 teams)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22 teams data analyzed (2 teams consisted of two members, 1 team did not use much </a:t>
            </a:r>
            <a:r>
              <a:rPr lang="en-US" dirty="0" err="1" smtClean="0"/>
              <a:t>CAnalytics</a:t>
            </a:r>
            <a:r>
              <a:rPr lang="en-US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One-week-long intelligence analysis project</a:t>
            </a:r>
          </a:p>
        </p:txBody>
      </p:sp>
    </p:spTree>
    <p:extLst>
      <p:ext uri="{BB962C8B-B14F-4D97-AF65-F5344CB8AC3E}">
        <p14:creationId xmlns:p14="http://schemas.microsoft.com/office/powerpoint/2010/main" val="1539207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</a:t>
            </a:r>
            <a:r>
              <a:rPr lang="en-US" dirty="0" smtClean="0"/>
              <a:t>-</a:t>
            </a:r>
            <a:r>
              <a:rPr lang="en-US" dirty="0" smtClean="0"/>
              <a:t> data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Teams created 1805 entities (mean = 82) and 1529 relationships (mean = 69.5)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0948748"/>
              </p:ext>
            </p:extLst>
          </p:nvPr>
        </p:nvGraphicFramePr>
        <p:xfrm>
          <a:off x="1365496" y="2695903"/>
          <a:ext cx="9740900" cy="40097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51968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</a:t>
            </a:r>
            <a:r>
              <a:rPr lang="zh-CN" altLang="en-US" dirty="0" smtClean="0"/>
              <a:t> </a:t>
            </a:r>
            <a:r>
              <a:rPr lang="mr-IN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Network view</a:t>
            </a:r>
          </a:p>
          <a:p>
            <a:pPr lvl="1"/>
            <a:r>
              <a:rPr lang="en-US" altLang="zh-CN" dirty="0" smtClean="0"/>
              <a:t>light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Separate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clusters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Connected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clusters</a:t>
            </a:r>
          </a:p>
          <a:p>
            <a:pPr lvl="2"/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big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endParaRPr lang="zh-CN" alt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28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18353</TotalTime>
  <Words>1241</Words>
  <Application>Microsoft Macintosh PowerPoint</Application>
  <PresentationFormat>Widescreen</PresentationFormat>
  <Paragraphs>167</Paragraphs>
  <Slides>31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Calibri</vt:lpstr>
      <vt:lpstr>Calibri Light</vt:lpstr>
      <vt:lpstr>Mangal</vt:lpstr>
      <vt:lpstr>宋体</vt:lpstr>
      <vt:lpstr>Arial</vt:lpstr>
      <vt:lpstr>Office Theme</vt:lpstr>
      <vt:lpstr>Classroom study of collaborative information analysis</vt:lpstr>
      <vt:lpstr>Research questions</vt:lpstr>
      <vt:lpstr>Rationale: information collection and schematization</vt:lpstr>
      <vt:lpstr>Rationale: Awareness support</vt:lpstr>
      <vt:lpstr>Rationale: Learning information analytics</vt:lpstr>
      <vt:lpstr>PowerPoint Presentation</vt:lpstr>
      <vt:lpstr>Method</vt:lpstr>
      <vt:lpstr>Result - data modeling</vt:lpstr>
      <vt:lpstr>Result – data analysis</vt:lpstr>
      <vt:lpstr>Examples of visual artifacts</vt:lpstr>
      <vt:lpstr>Examples of visual artifacts</vt:lpstr>
      <vt:lpstr>Examples of visual artifacts</vt:lpstr>
      <vt:lpstr>Examples of visual artifacts</vt:lpstr>
      <vt:lpstr>PowerPoint Presentation</vt:lpstr>
      <vt:lpstr>Uncertainty</vt:lpstr>
      <vt:lpstr>Discussion</vt:lpstr>
      <vt:lpstr>State transition</vt:lpstr>
      <vt:lpstr>Result – patterns of information collection and analysis</vt:lpstr>
      <vt:lpstr>Result - awareness</vt:lpstr>
      <vt:lpstr>Result – awareness</vt:lpstr>
      <vt:lpstr>Result – awareness</vt:lpstr>
      <vt:lpstr>Result – awareness</vt:lpstr>
      <vt:lpstr>Result – awareness</vt:lpstr>
      <vt:lpstr>Result – experience of learning</vt:lpstr>
      <vt:lpstr>Result – experience of learning</vt:lpstr>
      <vt:lpstr>Result – interaction with performance</vt:lpstr>
      <vt:lpstr>Discussion – reflection on method</vt:lpstr>
      <vt:lpstr>Discussion – iterative collection and analysis</vt:lpstr>
      <vt:lpstr>Discussion – view sharing and control</vt:lpstr>
      <vt:lpstr>Discussion – instrument for teaching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Classroom study of collaborative information analysis</dc:title>
  <dc:creator>Dong Chen</dc:creator>
  <cp:lastModifiedBy>Dong Chen</cp:lastModifiedBy>
  <cp:revision>86</cp:revision>
  <dcterms:created xsi:type="dcterms:W3CDTF">2017-01-17T10:18:23Z</dcterms:created>
  <dcterms:modified xsi:type="dcterms:W3CDTF">2017-02-07T20:25:03Z</dcterms:modified>
</cp:coreProperties>
</file>